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8"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3948" y="12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e3a6309cc6_3_3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e3a6309cc6_3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2" name="Google Shape;262;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3" name="Google Shape;263;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16" name="Google Shape;151;p8">
            <a:extLst>
              <a:ext uri="{FF2B5EF4-FFF2-40B4-BE49-F238E27FC236}">
                <a16:creationId xmlns:a16="http://schemas.microsoft.com/office/drawing/2014/main" id="{9D207DE0-3217-8742-FDBD-FD721026B14C}"/>
              </a:ext>
            </a:extLst>
          </p:cNvPr>
          <p:cNvSpPr txBox="1">
            <a:spLocks/>
          </p:cNvSpPr>
          <p:nvPr/>
        </p:nvSpPr>
        <p:spPr>
          <a:xfrm>
            <a:off x="190350" y="11200"/>
            <a:ext cx="7290900" cy="7713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AU" sz="1200"/>
              <a:t>Regression Assumptions After Modeling</a:t>
            </a:r>
          </a:p>
        </p:txBody>
      </p:sp>
      <p:sp>
        <p:nvSpPr>
          <p:cNvPr id="17" name="Google Shape;152;p8">
            <a:extLst>
              <a:ext uri="{FF2B5EF4-FFF2-40B4-BE49-F238E27FC236}">
                <a16:creationId xmlns:a16="http://schemas.microsoft.com/office/drawing/2014/main" id="{BB0023EE-1BA0-A728-4DCD-6BF7DA4265B5}"/>
              </a:ext>
            </a:extLst>
          </p:cNvPr>
          <p:cNvSpPr txBox="1"/>
          <p:nvPr/>
        </p:nvSpPr>
        <p:spPr>
          <a:xfrm>
            <a:off x="190350" y="3088349"/>
            <a:ext cx="2802300" cy="223997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dirty="0">
                <a:solidFill>
                  <a:schemeClr val="accent2"/>
                </a:solidFill>
                <a:latin typeface="Google Sans"/>
                <a:ea typeface="Google Sans"/>
                <a:cs typeface="Google Sans"/>
                <a:sym typeface="Google Sans"/>
              </a:rPr>
              <a:t>The Automatidata data team chose to create a multiple linear regression (MLR) model based on the type and distribution of data provided. The MLR model showed a successful model that estimates taxi cab fares prior to the ride.</a:t>
            </a:r>
            <a:endParaRPr sz="1100" dirty="0">
              <a:solidFill>
                <a:schemeClr val="accent2"/>
              </a:solidFill>
              <a:latin typeface="Google Sans"/>
              <a:ea typeface="Google Sans"/>
              <a:cs typeface="Google Sans"/>
              <a:sym typeface="Google Sans"/>
            </a:endParaRPr>
          </a:p>
          <a:p>
            <a:pPr marL="0" lvl="0" indent="0" algn="l" rtl="0">
              <a:lnSpc>
                <a:spcPct val="100000"/>
              </a:lnSpc>
              <a:spcBef>
                <a:spcPts val="0"/>
              </a:spcBef>
              <a:spcAft>
                <a:spcPts val="0"/>
              </a:spcAft>
              <a:buNone/>
            </a:pPr>
            <a:endParaRPr sz="1100" dirty="0">
              <a:solidFill>
                <a:schemeClr val="accent2"/>
              </a:solidFill>
              <a:latin typeface="Google Sans"/>
              <a:ea typeface="Google Sans"/>
              <a:cs typeface="Google Sans"/>
              <a:sym typeface="Google Sans"/>
            </a:endParaRPr>
          </a:p>
          <a:p>
            <a:pPr marL="0" lvl="0" indent="0" algn="l" rtl="0">
              <a:lnSpc>
                <a:spcPct val="100000"/>
              </a:lnSpc>
              <a:spcBef>
                <a:spcPts val="0"/>
              </a:spcBef>
              <a:spcAft>
                <a:spcPts val="0"/>
              </a:spcAft>
              <a:buNone/>
            </a:pPr>
            <a:r>
              <a:rPr lang="en" sz="1100" dirty="0">
                <a:solidFill>
                  <a:schemeClr val="accent2"/>
                </a:solidFill>
                <a:latin typeface="Google Sans"/>
                <a:ea typeface="Google Sans"/>
                <a:cs typeface="Google Sans"/>
                <a:sym typeface="Google Sans"/>
              </a:rPr>
              <a:t>The model performance is high on both training and test sets, suggesting that the model is not over-biased and that the model is not overfit. The model performed better on the test data.</a:t>
            </a:r>
            <a:endParaRPr sz="1100" dirty="0">
              <a:solidFill>
                <a:schemeClr val="accent2"/>
              </a:solidFill>
              <a:latin typeface="Google Sans"/>
              <a:ea typeface="Google Sans"/>
              <a:cs typeface="Google Sans"/>
              <a:sym typeface="Google Sans"/>
            </a:endParaRPr>
          </a:p>
        </p:txBody>
      </p:sp>
      <p:sp>
        <p:nvSpPr>
          <p:cNvPr id="18" name="Google Shape;153;p8">
            <a:extLst>
              <a:ext uri="{FF2B5EF4-FFF2-40B4-BE49-F238E27FC236}">
                <a16:creationId xmlns:a16="http://schemas.microsoft.com/office/drawing/2014/main" id="{7406AFE7-6193-C935-EC03-C3A35D610C39}"/>
              </a:ext>
            </a:extLst>
          </p:cNvPr>
          <p:cNvSpPr txBox="1"/>
          <p:nvPr/>
        </p:nvSpPr>
        <p:spPr>
          <a:xfrm>
            <a:off x="193425" y="1288250"/>
            <a:ext cx="2802300" cy="1200298"/>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rgbClr val="000000"/>
              </a:buClr>
              <a:buSzPts val="1100"/>
              <a:buFont typeface="Arial"/>
              <a:buNone/>
            </a:pPr>
            <a:r>
              <a:rPr lang="en" sz="1100" dirty="0">
                <a:solidFill>
                  <a:schemeClr val="accent2"/>
                </a:solidFill>
                <a:latin typeface="Google Sans"/>
                <a:ea typeface="Google Sans"/>
                <a:cs typeface="Google Sans"/>
                <a:sym typeface="Google Sans"/>
              </a:rPr>
              <a:t>The New York City Taxi &amp; Limousine Commission contracted Automatidata to predict taxi cab fares. In this part of the project, the Automatidata data team created the deliverable for the original ask from their client: a regression model.</a:t>
            </a:r>
            <a:endParaRPr sz="1100" dirty="0">
              <a:solidFill>
                <a:schemeClr val="dk2"/>
              </a:solidFill>
              <a:latin typeface="Google Sans"/>
              <a:ea typeface="Google Sans"/>
              <a:cs typeface="Google Sans"/>
              <a:sym typeface="Google Sans"/>
            </a:endParaRPr>
          </a:p>
        </p:txBody>
      </p:sp>
      <p:sp>
        <p:nvSpPr>
          <p:cNvPr id="19" name="Google Shape;154;p8">
            <a:extLst>
              <a:ext uri="{FF2B5EF4-FFF2-40B4-BE49-F238E27FC236}">
                <a16:creationId xmlns:a16="http://schemas.microsoft.com/office/drawing/2014/main" id="{3A9BB219-52F7-BD8C-B998-D10E9B2914FA}"/>
              </a:ext>
            </a:extLst>
          </p:cNvPr>
          <p:cNvSpPr txBox="1"/>
          <p:nvPr/>
        </p:nvSpPr>
        <p:spPr>
          <a:xfrm>
            <a:off x="211425" y="7834775"/>
            <a:ext cx="3150900" cy="20379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accent2"/>
              </a:buClr>
              <a:buSzPts val="1200"/>
              <a:buFont typeface="Google Sans"/>
              <a:buChar char="●"/>
            </a:pPr>
            <a:r>
              <a:rPr lang="en" sz="1100">
                <a:solidFill>
                  <a:schemeClr val="accent2"/>
                </a:solidFill>
                <a:latin typeface="Google Sans"/>
                <a:ea typeface="Google Sans"/>
                <a:cs typeface="Google Sans"/>
                <a:sym typeface="Google Sans"/>
              </a:rPr>
              <a:t>The feature with the greatest effect on fare amount was ride duration, which was not unexpected. The model revealed a mean increase of $7 for each additional minute, however, this is not a reliable benchmark due to high correlation between some features. </a:t>
            </a:r>
            <a:endParaRPr sz="1100">
              <a:solidFill>
                <a:schemeClr val="accent2"/>
              </a:solidFill>
              <a:latin typeface="Google Sans"/>
              <a:ea typeface="Google Sans"/>
              <a:cs typeface="Google Sans"/>
              <a:sym typeface="Google Sans"/>
            </a:endParaRPr>
          </a:p>
          <a:p>
            <a:pPr marL="457200" lvl="0" indent="-304800" algn="l" rtl="0">
              <a:lnSpc>
                <a:spcPct val="100000"/>
              </a:lnSpc>
              <a:spcBef>
                <a:spcPts val="1000"/>
              </a:spcBef>
              <a:spcAft>
                <a:spcPts val="0"/>
              </a:spcAft>
              <a:buClr>
                <a:schemeClr val="accent2"/>
              </a:buClr>
              <a:buSzPts val="1200"/>
              <a:buFont typeface="Google Sans"/>
              <a:buChar char="●"/>
            </a:pPr>
            <a:r>
              <a:rPr lang="en" sz="1100">
                <a:solidFill>
                  <a:schemeClr val="accent2"/>
                </a:solidFill>
                <a:latin typeface="Google Sans"/>
                <a:ea typeface="Google Sans"/>
                <a:cs typeface="Google Sans"/>
                <a:sym typeface="Google Sans"/>
              </a:rPr>
              <a:t>Request additional data from under-represented itineraries. </a:t>
            </a:r>
            <a:endParaRPr sz="1100">
              <a:solidFill>
                <a:schemeClr val="accent2"/>
              </a:solidFill>
              <a:latin typeface="Google Sans"/>
              <a:ea typeface="Google Sans"/>
              <a:cs typeface="Google Sans"/>
              <a:sym typeface="Google Sans"/>
            </a:endParaRPr>
          </a:p>
        </p:txBody>
      </p:sp>
      <p:sp>
        <p:nvSpPr>
          <p:cNvPr id="20" name="Google Shape;155;p8">
            <a:extLst>
              <a:ext uri="{FF2B5EF4-FFF2-40B4-BE49-F238E27FC236}">
                <a16:creationId xmlns:a16="http://schemas.microsoft.com/office/drawing/2014/main" id="{AD7B36B8-5759-674B-6026-5D97E7AE49B6}"/>
              </a:ext>
            </a:extLst>
          </p:cNvPr>
          <p:cNvSpPr txBox="1"/>
          <p:nvPr/>
        </p:nvSpPr>
        <p:spPr>
          <a:xfrm>
            <a:off x="190350" y="5724300"/>
            <a:ext cx="2802300" cy="1369575"/>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00" dirty="0">
                <a:solidFill>
                  <a:schemeClr val="accent2"/>
                </a:solidFill>
                <a:latin typeface="Google Sans"/>
                <a:ea typeface="Google Sans"/>
                <a:cs typeface="Google Sans"/>
                <a:sym typeface="Google Sans"/>
              </a:rPr>
              <a:t>Imputing outliers optimized the model, specifically in regards to the variables of: fare amount and duration.</a:t>
            </a:r>
            <a:endParaRPr sz="1100" dirty="0">
              <a:solidFill>
                <a:schemeClr val="accent2"/>
              </a:solidFill>
              <a:latin typeface="Google Sans"/>
              <a:ea typeface="Google Sans"/>
              <a:cs typeface="Google Sans"/>
              <a:sym typeface="Google Sans"/>
            </a:endParaRPr>
          </a:p>
          <a:p>
            <a:pPr marL="0" lvl="0" indent="0" algn="l" rtl="0">
              <a:lnSpc>
                <a:spcPct val="100000"/>
              </a:lnSpc>
              <a:spcBef>
                <a:spcPts val="0"/>
              </a:spcBef>
              <a:spcAft>
                <a:spcPts val="0"/>
              </a:spcAft>
              <a:buNone/>
            </a:pPr>
            <a:endParaRPr sz="1100" dirty="0">
              <a:solidFill>
                <a:schemeClr val="accent2"/>
              </a:solidFill>
              <a:latin typeface="Google Sans"/>
              <a:ea typeface="Google Sans"/>
              <a:cs typeface="Google Sans"/>
              <a:sym typeface="Google Sans"/>
            </a:endParaRPr>
          </a:p>
          <a:p>
            <a:pPr marL="0" lvl="0" indent="0" algn="l" rtl="0">
              <a:lnSpc>
                <a:spcPct val="100000"/>
              </a:lnSpc>
              <a:spcBef>
                <a:spcPts val="0"/>
              </a:spcBef>
              <a:spcAft>
                <a:spcPts val="0"/>
              </a:spcAft>
              <a:buNone/>
            </a:pPr>
            <a:r>
              <a:rPr lang="en" sz="1100" dirty="0">
                <a:solidFill>
                  <a:schemeClr val="accent2"/>
                </a:solidFill>
                <a:latin typeface="Google Sans"/>
                <a:ea typeface="Google Sans"/>
                <a:cs typeface="Google Sans"/>
                <a:sym typeface="Google Sans"/>
              </a:rPr>
              <a:t>The linear regression model provides a sound framework for predicting the estimated fare amount for taxi rides.</a:t>
            </a:r>
            <a:endParaRPr sz="1100" dirty="0">
              <a:latin typeface="Google Sans"/>
              <a:ea typeface="Google Sans"/>
              <a:cs typeface="Google Sans"/>
              <a:sym typeface="Google Sans"/>
            </a:endParaRPr>
          </a:p>
        </p:txBody>
      </p:sp>
      <p:sp>
        <p:nvSpPr>
          <p:cNvPr id="21" name="Google Shape;156;p8">
            <a:extLst>
              <a:ext uri="{FF2B5EF4-FFF2-40B4-BE49-F238E27FC236}">
                <a16:creationId xmlns:a16="http://schemas.microsoft.com/office/drawing/2014/main" id="{9BE4425F-56DF-263C-B026-84EF342CF67F}"/>
              </a:ext>
            </a:extLst>
          </p:cNvPr>
          <p:cNvSpPr txBox="1"/>
          <p:nvPr/>
        </p:nvSpPr>
        <p:spPr>
          <a:xfrm>
            <a:off x="3133625" y="5888400"/>
            <a:ext cx="4203900" cy="149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dirty="0">
                <a:solidFill>
                  <a:schemeClr val="accent2"/>
                </a:solidFill>
                <a:latin typeface="Google Sans"/>
                <a:ea typeface="Google Sans"/>
                <a:cs typeface="Google Sans"/>
                <a:sym typeface="Google Sans"/>
              </a:rPr>
              <a:t>Model metrics:</a:t>
            </a:r>
            <a:endParaRPr sz="1050" dirty="0">
              <a:solidFill>
                <a:schemeClr val="accent2"/>
              </a:solidFill>
              <a:latin typeface="Google Sans"/>
              <a:ea typeface="Google Sans"/>
              <a:cs typeface="Google Sans"/>
              <a:sym typeface="Google Sans"/>
            </a:endParaRPr>
          </a:p>
          <a:p>
            <a:pPr marL="457200" lvl="0" indent="-298450" algn="l" rtl="0">
              <a:spcBef>
                <a:spcPts val="1000"/>
              </a:spcBef>
              <a:spcAft>
                <a:spcPts val="0"/>
              </a:spcAft>
              <a:buClr>
                <a:schemeClr val="accent2"/>
              </a:buClr>
              <a:buSzPts val="1100"/>
              <a:buFont typeface="Google Sans"/>
              <a:buChar char="●"/>
            </a:pPr>
            <a:r>
              <a:rPr lang="en" sz="1050" dirty="0">
                <a:solidFill>
                  <a:schemeClr val="accent2"/>
                </a:solidFill>
                <a:latin typeface="Google Sans"/>
                <a:ea typeface="Google Sans"/>
                <a:cs typeface="Google Sans"/>
                <a:sym typeface="Google Sans"/>
              </a:rPr>
              <a:t>Net model tuning resulted in:</a:t>
            </a:r>
            <a:endParaRPr sz="1050" dirty="0">
              <a:solidFill>
                <a:schemeClr val="accent2"/>
              </a:solidFill>
              <a:latin typeface="Google Sans"/>
              <a:ea typeface="Google Sans"/>
              <a:cs typeface="Google Sans"/>
              <a:sym typeface="Google Sans"/>
            </a:endParaRPr>
          </a:p>
          <a:p>
            <a:pPr marL="800100" lvl="1" indent="-184150" algn="l" rtl="0">
              <a:spcBef>
                <a:spcPts val="0"/>
              </a:spcBef>
              <a:spcAft>
                <a:spcPts val="0"/>
              </a:spcAft>
              <a:buClr>
                <a:schemeClr val="accent2"/>
              </a:buClr>
              <a:buSzPts val="1100"/>
              <a:buFont typeface="Google Sans"/>
              <a:buChar char="✓"/>
            </a:pPr>
            <a:r>
              <a:rPr lang="en" sz="1050" dirty="0">
                <a:solidFill>
                  <a:schemeClr val="accent2"/>
                </a:solidFill>
                <a:latin typeface="Google Sans"/>
                <a:ea typeface="Google Sans"/>
                <a:cs typeface="Google Sans"/>
                <a:sym typeface="Google Sans"/>
              </a:rPr>
              <a:t>R^2 0.87, meaning that 86.8% of the variance is described by the model.</a:t>
            </a:r>
            <a:endParaRPr sz="1050" dirty="0">
              <a:solidFill>
                <a:schemeClr val="accent2"/>
              </a:solidFill>
              <a:latin typeface="Google Sans"/>
              <a:ea typeface="Google Sans"/>
              <a:cs typeface="Google Sans"/>
              <a:sym typeface="Google Sans"/>
            </a:endParaRPr>
          </a:p>
          <a:p>
            <a:pPr marL="800100" lvl="1" indent="-184150" algn="l" rtl="0">
              <a:spcBef>
                <a:spcPts val="0"/>
              </a:spcBef>
              <a:spcAft>
                <a:spcPts val="0"/>
              </a:spcAft>
              <a:buClr>
                <a:schemeClr val="accent2"/>
              </a:buClr>
              <a:buSzPts val="1100"/>
              <a:buFont typeface="Google Sans"/>
              <a:buChar char="✓"/>
            </a:pPr>
            <a:r>
              <a:rPr lang="en" sz="1050" dirty="0">
                <a:solidFill>
                  <a:schemeClr val="accent2"/>
                </a:solidFill>
                <a:latin typeface="Google Sans"/>
                <a:ea typeface="Google Sans"/>
                <a:cs typeface="Google Sans"/>
                <a:sym typeface="Google Sans"/>
              </a:rPr>
              <a:t>MAE 2.1</a:t>
            </a:r>
            <a:endParaRPr sz="1050" dirty="0">
              <a:solidFill>
                <a:schemeClr val="accent2"/>
              </a:solidFill>
              <a:latin typeface="Google Sans"/>
              <a:ea typeface="Google Sans"/>
              <a:cs typeface="Google Sans"/>
              <a:sym typeface="Google Sans"/>
            </a:endParaRPr>
          </a:p>
          <a:p>
            <a:pPr marL="800100" lvl="1" indent="-184150" algn="l" rtl="0">
              <a:spcBef>
                <a:spcPts val="0"/>
              </a:spcBef>
              <a:spcAft>
                <a:spcPts val="0"/>
              </a:spcAft>
              <a:buClr>
                <a:schemeClr val="accent2"/>
              </a:buClr>
              <a:buSzPts val="1100"/>
              <a:buFont typeface="Google Sans"/>
              <a:buChar char="✓"/>
            </a:pPr>
            <a:r>
              <a:rPr lang="en" sz="1050" dirty="0">
                <a:solidFill>
                  <a:schemeClr val="accent2"/>
                </a:solidFill>
                <a:latin typeface="Google Sans"/>
                <a:ea typeface="Google Sans"/>
                <a:cs typeface="Google Sans"/>
                <a:sym typeface="Google Sans"/>
              </a:rPr>
              <a:t>MSE: 14.36</a:t>
            </a:r>
            <a:endParaRPr sz="1050" dirty="0">
              <a:solidFill>
                <a:schemeClr val="accent2"/>
              </a:solidFill>
              <a:latin typeface="Google Sans"/>
              <a:ea typeface="Google Sans"/>
              <a:cs typeface="Google Sans"/>
              <a:sym typeface="Google Sans"/>
            </a:endParaRPr>
          </a:p>
          <a:p>
            <a:pPr marL="800100" lvl="1" indent="-184150" algn="l" rtl="0">
              <a:spcBef>
                <a:spcPts val="0"/>
              </a:spcBef>
              <a:spcAft>
                <a:spcPts val="0"/>
              </a:spcAft>
              <a:buClr>
                <a:schemeClr val="accent2"/>
              </a:buClr>
              <a:buSzPts val="1100"/>
              <a:buFont typeface="Google Sans"/>
              <a:buChar char="✓"/>
            </a:pPr>
            <a:r>
              <a:rPr lang="en" sz="1050" dirty="0">
                <a:solidFill>
                  <a:schemeClr val="accent2"/>
                </a:solidFill>
                <a:latin typeface="Google Sans"/>
                <a:ea typeface="Google Sans"/>
                <a:cs typeface="Google Sans"/>
                <a:sym typeface="Google Sans"/>
              </a:rPr>
              <a:t>RMSE 3.8</a:t>
            </a:r>
            <a:endParaRPr sz="1050" dirty="0">
              <a:latin typeface="Google Sans"/>
              <a:ea typeface="Google Sans"/>
              <a:cs typeface="Google Sans"/>
              <a:sym typeface="Google Sans"/>
            </a:endParaRPr>
          </a:p>
        </p:txBody>
      </p:sp>
      <p:sp>
        <p:nvSpPr>
          <p:cNvPr id="22" name="Google Shape;157;p8">
            <a:extLst>
              <a:ext uri="{FF2B5EF4-FFF2-40B4-BE49-F238E27FC236}">
                <a16:creationId xmlns:a16="http://schemas.microsoft.com/office/drawing/2014/main" id="{921FEE1F-7917-91B8-B9BB-2654C556C301}"/>
              </a:ext>
            </a:extLst>
          </p:cNvPr>
          <p:cNvSpPr txBox="1"/>
          <p:nvPr/>
        </p:nvSpPr>
        <p:spPr>
          <a:xfrm>
            <a:off x="3204725" y="5328325"/>
            <a:ext cx="41328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latin typeface="Google Sans"/>
                <a:ea typeface="Google Sans"/>
                <a:cs typeface="Google Sans"/>
                <a:sym typeface="Google Sans"/>
              </a:rPr>
              <a:t>Alt-text: The scatter plot shows a linear regression model plot illustrating predicted and actual fare amount for taxi cab rides.</a:t>
            </a:r>
            <a:endParaRPr sz="800" dirty="0">
              <a:latin typeface="Google Sans"/>
              <a:ea typeface="Google Sans"/>
              <a:cs typeface="Google Sans"/>
              <a:sym typeface="Google Sans"/>
            </a:endParaRPr>
          </a:p>
        </p:txBody>
      </p:sp>
      <p:sp>
        <p:nvSpPr>
          <p:cNvPr id="23" name="Google Shape;158;p8">
            <a:extLst>
              <a:ext uri="{FF2B5EF4-FFF2-40B4-BE49-F238E27FC236}">
                <a16:creationId xmlns:a16="http://schemas.microsoft.com/office/drawing/2014/main" id="{F5874F1D-49D0-B2FB-A6B0-A6BC61C21903}"/>
              </a:ext>
            </a:extLst>
          </p:cNvPr>
          <p:cNvSpPr txBox="1"/>
          <p:nvPr/>
        </p:nvSpPr>
        <p:spPr>
          <a:xfrm>
            <a:off x="1458300" y="381675"/>
            <a:ext cx="4656000" cy="72786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a:solidFill>
                  <a:srgbClr val="000000"/>
                </a:solidFill>
                <a:latin typeface="PT Sans Narrow"/>
                <a:ea typeface="PT Sans Narrow"/>
                <a:cs typeface="PT Sans Narrow"/>
                <a:sym typeface="PT Sans Narrow"/>
              </a:rPr>
              <a:t>Executive </a:t>
            </a:r>
            <a:r>
              <a:rPr lang="en" sz="1100">
                <a:latin typeface="PT Sans Narrow"/>
                <a:ea typeface="PT Sans Narrow"/>
                <a:cs typeface="PT Sans Narrow"/>
                <a:sym typeface="PT Sans Narrow"/>
              </a:rPr>
              <a:t>s</a:t>
            </a:r>
            <a:r>
              <a:rPr lang="en" sz="1100">
                <a:solidFill>
                  <a:srgbClr val="000000"/>
                </a:solidFill>
                <a:latin typeface="PT Sans Narrow"/>
                <a:ea typeface="PT Sans Narrow"/>
                <a:cs typeface="PT Sans Narrow"/>
                <a:sym typeface="PT Sans Narrow"/>
              </a:rPr>
              <a:t>ummary </a:t>
            </a:r>
            <a:r>
              <a:rPr lang="en" sz="1100">
                <a:latin typeface="PT Sans Narrow"/>
                <a:ea typeface="PT Sans Narrow"/>
                <a:cs typeface="PT Sans Narrow"/>
                <a:sym typeface="PT Sans Narrow"/>
              </a:rPr>
              <a:t>r</a:t>
            </a:r>
            <a:r>
              <a:rPr lang="en" sz="1100">
                <a:solidFill>
                  <a:srgbClr val="000000"/>
                </a:solidFill>
                <a:latin typeface="PT Sans Narrow"/>
                <a:ea typeface="PT Sans Narrow"/>
                <a:cs typeface="PT Sans Narrow"/>
                <a:sym typeface="PT Sans Narrow"/>
              </a:rPr>
              <a:t>eport for the New York</a:t>
            </a:r>
            <a:r>
              <a:rPr lang="en" sz="1100">
                <a:latin typeface="PT Sans Narrow"/>
                <a:ea typeface="PT Sans Narrow"/>
                <a:cs typeface="PT Sans Narrow"/>
                <a:sym typeface="PT Sans Narrow"/>
              </a:rPr>
              <a:t> City</a:t>
            </a:r>
            <a:r>
              <a:rPr lang="en" sz="1100">
                <a:solidFill>
                  <a:srgbClr val="000000"/>
                </a:solidFill>
                <a:latin typeface="PT Sans Narrow"/>
                <a:ea typeface="PT Sans Narrow"/>
                <a:cs typeface="PT Sans Narrow"/>
                <a:sym typeface="PT Sans Narrow"/>
              </a:rPr>
              <a:t> Taxi and Limousine Commission Prepared by </a:t>
            </a:r>
            <a:r>
              <a:rPr lang="en" sz="1100" b="1">
                <a:solidFill>
                  <a:srgbClr val="000000"/>
                </a:solidFill>
                <a:latin typeface="PT Sans Narrow"/>
                <a:ea typeface="PT Sans Narrow"/>
                <a:cs typeface="PT Sans Narrow"/>
                <a:sym typeface="PT Sans Narrow"/>
              </a:rPr>
              <a:t>Automatidata</a:t>
            </a:r>
            <a:endParaRPr sz="1100" b="1">
              <a:solidFill>
                <a:srgbClr val="000000"/>
              </a:solidFill>
              <a:latin typeface="PT Sans Narrow"/>
              <a:ea typeface="PT Sans Narrow"/>
              <a:cs typeface="PT Sans Narrow"/>
              <a:sym typeface="PT Sans Narrow"/>
            </a:endParaRPr>
          </a:p>
        </p:txBody>
      </p:sp>
      <p:sp>
        <p:nvSpPr>
          <p:cNvPr id="24" name="Google Shape;159;p8">
            <a:extLst>
              <a:ext uri="{FF2B5EF4-FFF2-40B4-BE49-F238E27FC236}">
                <a16:creationId xmlns:a16="http://schemas.microsoft.com/office/drawing/2014/main" id="{6E457D66-EF2D-6E72-3B39-85E30B6188A8}"/>
              </a:ext>
            </a:extLst>
          </p:cNvPr>
          <p:cNvSpPr txBox="1"/>
          <p:nvPr/>
        </p:nvSpPr>
        <p:spPr>
          <a:xfrm>
            <a:off x="3362225" y="7678825"/>
            <a:ext cx="3362700" cy="1667093"/>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chemeClr val="accent2"/>
              </a:buClr>
              <a:buSzPts val="1200"/>
              <a:buFont typeface="Google Sans"/>
              <a:buChar char="●"/>
            </a:pPr>
            <a:r>
              <a:rPr lang="en" sz="1100">
                <a:solidFill>
                  <a:schemeClr val="accent2"/>
                </a:solidFill>
                <a:latin typeface="Google Sans"/>
                <a:ea typeface="Google Sans"/>
                <a:cs typeface="Google Sans"/>
                <a:sym typeface="Google Sans"/>
              </a:rPr>
              <a:t>The New York City Taxi and Limousine commission can use these findings to create an app that allows users (TLC riders) to see the estimated fare before their ride begins.</a:t>
            </a:r>
            <a:endParaRPr sz="1100">
              <a:solidFill>
                <a:schemeClr val="accent2"/>
              </a:solidFill>
              <a:latin typeface="Google Sans"/>
              <a:ea typeface="Google Sans"/>
              <a:cs typeface="Google Sans"/>
              <a:sym typeface="Google Sans"/>
            </a:endParaRPr>
          </a:p>
          <a:p>
            <a:pPr marL="457200" lvl="0" indent="-304800" algn="l" rtl="0">
              <a:lnSpc>
                <a:spcPct val="100000"/>
              </a:lnSpc>
              <a:spcBef>
                <a:spcPts val="1000"/>
              </a:spcBef>
              <a:spcAft>
                <a:spcPts val="0"/>
              </a:spcAft>
              <a:buClr>
                <a:schemeClr val="accent2"/>
              </a:buClr>
              <a:buSzPts val="1200"/>
              <a:buFont typeface="Google Sans"/>
              <a:buChar char="●"/>
            </a:pPr>
            <a:r>
              <a:rPr lang="en" sz="1100">
                <a:solidFill>
                  <a:schemeClr val="accent2"/>
                </a:solidFill>
                <a:latin typeface="Google Sans"/>
                <a:ea typeface="Google Sans"/>
                <a:cs typeface="Google Sans"/>
                <a:sym typeface="Google Sans"/>
              </a:rPr>
              <a:t>The model provides a generally strong and reliable fare prediction that can be used in downstream modeling efforts.</a:t>
            </a:r>
            <a:endParaRPr sz="1200"/>
          </a:p>
        </p:txBody>
      </p:sp>
      <p:pic>
        <p:nvPicPr>
          <p:cNvPr id="25" name="Google Shape;160;p8">
            <a:extLst>
              <a:ext uri="{FF2B5EF4-FFF2-40B4-BE49-F238E27FC236}">
                <a16:creationId xmlns:a16="http://schemas.microsoft.com/office/drawing/2014/main" id="{6C52C817-F397-7728-8BD4-8670D22FC69A}"/>
              </a:ext>
            </a:extLst>
          </p:cNvPr>
          <p:cNvPicPr preferRelativeResize="0"/>
          <p:nvPr/>
        </p:nvPicPr>
        <p:blipFill>
          <a:blip r:embed="rId3">
            <a:alphaModFix/>
          </a:blip>
          <a:stretch>
            <a:fillRect/>
          </a:stretch>
        </p:blipFill>
        <p:spPr>
          <a:xfrm>
            <a:off x="3300525" y="1916912"/>
            <a:ext cx="3666043" cy="3487613"/>
          </a:xfrm>
          <a:prstGeom prst="rect">
            <a:avLst/>
          </a:prstGeom>
          <a:noFill/>
          <a:ln>
            <a:noFill/>
          </a:ln>
        </p:spPr>
      </p:pic>
      <p:sp>
        <p:nvSpPr>
          <p:cNvPr id="26" name="Google Shape;161;p8">
            <a:extLst>
              <a:ext uri="{FF2B5EF4-FFF2-40B4-BE49-F238E27FC236}">
                <a16:creationId xmlns:a16="http://schemas.microsoft.com/office/drawing/2014/main" id="{8779A2E2-8BA4-0A9F-999F-DA75F238F894}"/>
              </a:ext>
            </a:extLst>
          </p:cNvPr>
          <p:cNvSpPr txBox="1"/>
          <p:nvPr/>
        </p:nvSpPr>
        <p:spPr>
          <a:xfrm>
            <a:off x="3057425" y="993200"/>
            <a:ext cx="4586100"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latin typeface="Google Sans"/>
                <a:ea typeface="Google Sans"/>
                <a:cs typeface="Google Sans"/>
                <a:sym typeface="Google Sans"/>
              </a:rPr>
              <a:t>In order to showcase the efficacy of the linear regression model, the Automatidata data team included a scatter plot comparing the predicted and actual  fare amount. This model can be used to predict the fare amount of taxi cab rides with reasonable confidence. The provided notebook exhibits further analysis on the model residuals.</a:t>
            </a:r>
            <a:endParaRPr sz="1000" dirty="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396</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Calibri</vt:lpstr>
      <vt:lpstr>PT Sans Narrow</vt:lpstr>
      <vt:lpstr>Lato</vt:lpstr>
      <vt:lpstr>Roboto</vt:lpstr>
      <vt:lpstr>Arial</vt:lpstr>
      <vt:lpstr>Google Sans SemiBold</vt:lpstr>
      <vt:lpstr>Google Sans</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Joshua Kitt</cp:lastModifiedBy>
  <cp:revision>2</cp:revision>
  <dcterms:modified xsi:type="dcterms:W3CDTF">2024-05-06T22:06:23Z</dcterms:modified>
</cp:coreProperties>
</file>